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27" r:id="rId1"/>
    <p:sldMasterId id="2147483747" r:id="rId2"/>
    <p:sldMasterId id="2147483755" r:id="rId3"/>
  </p:sldMasterIdLst>
  <p:notesMasterIdLst>
    <p:notesMasterId r:id="rId15"/>
  </p:notesMasterIdLst>
  <p:handoutMasterIdLst>
    <p:handoutMasterId r:id="rId16"/>
  </p:handoutMasterIdLst>
  <p:sldIdLst>
    <p:sldId id="258" r:id="rId4"/>
    <p:sldId id="256" r:id="rId5"/>
    <p:sldId id="271" r:id="rId6"/>
    <p:sldId id="272" r:id="rId7"/>
    <p:sldId id="276" r:id="rId8"/>
    <p:sldId id="275" r:id="rId9"/>
    <p:sldId id="277" r:id="rId10"/>
    <p:sldId id="268" r:id="rId11"/>
    <p:sldId id="274" r:id="rId12"/>
    <p:sldId id="278" r:id="rId13"/>
    <p:sldId id="262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3" pos="145" userDrawn="1">
          <p15:clr>
            <a:srgbClr val="A4A3A4"/>
          </p15:clr>
        </p15:guide>
        <p15:guide id="4" pos="5628">
          <p15:clr>
            <a:srgbClr val="A4A3A4"/>
          </p15:clr>
        </p15:guide>
        <p15:guide id="7" pos="5057" userDrawn="1">
          <p15:clr>
            <a:srgbClr val="A4A3A4"/>
          </p15:clr>
        </p15:guide>
        <p15:guide id="8" orient="horz" pos="604">
          <p15:clr>
            <a:srgbClr val="A4A3A4"/>
          </p15:clr>
        </p15:guide>
        <p15:guide id="10" orient="horz" pos="384">
          <p15:clr>
            <a:srgbClr val="A4A3A4"/>
          </p15:clr>
        </p15:guide>
        <p15:guide id="12" orient="horz" pos="2881">
          <p15:clr>
            <a:srgbClr val="A4A3A4"/>
          </p15:clr>
        </p15:guide>
        <p15:guide id="13" orient="horz" pos="1746">
          <p15:clr>
            <a:srgbClr val="A4A3A4"/>
          </p15:clr>
        </p15:guide>
        <p15:guide id="15" pos="1878">
          <p15:clr>
            <a:srgbClr val="A4A3A4"/>
          </p15:clr>
        </p15:guide>
        <p15:guide id="16" pos="2015">
          <p15:clr>
            <a:srgbClr val="A4A3A4"/>
          </p15:clr>
        </p15:guide>
        <p15:guide id="17">
          <p15:clr>
            <a:srgbClr val="A4A3A4"/>
          </p15:clr>
        </p15:guide>
        <p15:guide id="18" pos="3751">
          <p15:clr>
            <a:srgbClr val="A4A3A4"/>
          </p15:clr>
        </p15:guide>
        <p15:guide id="19" pos="3891">
          <p15:clr>
            <a:srgbClr val="A4A3A4"/>
          </p15:clr>
        </p15:guide>
        <p15:guide id="20" pos="1073">
          <p15:clr>
            <a:srgbClr val="A4A3A4"/>
          </p15:clr>
        </p15:guide>
        <p15:guide id="21" orient="horz" pos="314">
          <p15:clr>
            <a:srgbClr val="A4A3A4"/>
          </p15:clr>
        </p15:guide>
        <p15:guide id="22" orient="horz" pos="2899">
          <p15:clr>
            <a:srgbClr val="A4A3A4"/>
          </p15:clr>
        </p15:guide>
        <p15:guide id="23" orient="horz" pos="1409">
          <p15:clr>
            <a:srgbClr val="A4A3A4"/>
          </p15:clr>
        </p15:guide>
        <p15:guide id="24" orient="horz" pos="617">
          <p15:clr>
            <a:srgbClr val="A4A3A4"/>
          </p15:clr>
        </p15:guide>
        <p15:guide id="25" orient="horz" pos="430">
          <p15:clr>
            <a:srgbClr val="A4A3A4"/>
          </p15:clr>
        </p15:guide>
        <p15:guide id="26" orient="horz" pos="1306">
          <p15:clr>
            <a:srgbClr val="A4A3A4"/>
          </p15:clr>
        </p15:guide>
        <p15:guide id="27" orient="horz" pos="2099">
          <p15:clr>
            <a:srgbClr val="A4A3A4"/>
          </p15:clr>
        </p15:guide>
        <p15:guide id="28" orient="horz" pos="2205">
          <p15:clr>
            <a:srgbClr val="A4A3A4"/>
          </p15:clr>
        </p15:guide>
        <p15:guide id="29" pos="107">
          <p15:clr>
            <a:srgbClr val="A4A3A4"/>
          </p15:clr>
        </p15:guide>
        <p15:guide id="30" pos="5656">
          <p15:clr>
            <a:srgbClr val="A4A3A4"/>
          </p15:clr>
        </p15:guide>
        <p15:guide id="31" pos="1888">
          <p15:clr>
            <a:srgbClr val="A4A3A4"/>
          </p15:clr>
        </p15:guide>
        <p15:guide id="32" pos="1991">
          <p15:clr>
            <a:srgbClr val="A4A3A4"/>
          </p15:clr>
        </p15:guide>
        <p15:guide id="33" pos="3775">
          <p15:clr>
            <a:srgbClr val="A4A3A4"/>
          </p15:clr>
        </p15:guide>
        <p15:guide id="34" pos="3879">
          <p15:clr>
            <a:srgbClr val="A4A3A4"/>
          </p15:clr>
        </p15:guide>
        <p15:guide id="35" pos="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66"/>
    <a:srgbClr val="007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5" autoAdjust="0"/>
    <p:restoredTop sz="94686"/>
  </p:normalViewPr>
  <p:slideViewPr>
    <p:cSldViewPr snapToGrid="0" showGuides="1">
      <p:cViewPr>
        <p:scale>
          <a:sx n="80" d="100"/>
          <a:sy n="80" d="100"/>
        </p:scale>
        <p:origin x="-714" y="12"/>
      </p:cViewPr>
      <p:guideLst>
        <p:guide orient="horz" pos="604"/>
        <p:guide orient="horz" pos="384"/>
        <p:guide orient="horz" pos="2881"/>
        <p:guide orient="horz" pos="1746"/>
        <p:guide orient="horz" pos="314"/>
        <p:guide orient="horz" pos="2899"/>
        <p:guide orient="horz" pos="1409"/>
        <p:guide orient="horz" pos="617"/>
        <p:guide orient="horz" pos="430"/>
        <p:guide orient="horz" pos="1306"/>
        <p:guide orient="horz" pos="2099"/>
        <p:guide orient="horz" pos="2205"/>
        <p:guide pos="145"/>
        <p:guide pos="5628"/>
        <p:guide pos="5057"/>
        <p:guide pos="1878"/>
        <p:guide pos="2015"/>
        <p:guide/>
        <p:guide pos="3751"/>
        <p:guide pos="3891"/>
        <p:guide pos="1073"/>
        <p:guide pos="107"/>
        <p:guide pos="5656"/>
        <p:guide pos="1888"/>
        <p:guide pos="1991"/>
        <p:guide pos="3775"/>
        <p:guide pos="3879"/>
        <p:guide pos="97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-3630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26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4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32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64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88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0988" y="979488"/>
            <a:ext cx="7427912" cy="3622675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0988" y="979488"/>
            <a:ext cx="7427912" cy="3622675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550988" y="75600"/>
            <a:ext cx="7427913" cy="66103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8" y="4859755"/>
            <a:ext cx="7427912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79600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420544" y="4783500"/>
            <a:ext cx="7723455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9863" y="4859755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199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2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3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  <p:sldLayoutId id="2147483730" r:id="rId4"/>
    <p:sldLayoutId id="2147483743" r:id="rId5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2875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987" y="76199"/>
            <a:ext cx="7427913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2813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25732" y="4765675"/>
            <a:ext cx="0" cy="377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9863" y="4859755"/>
            <a:ext cx="95646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0400" y="108000"/>
            <a:ext cx="1058400" cy="5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477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914400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0988" y="979488"/>
            <a:ext cx="7427912" cy="362267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5" name="Line 9"/>
          <p:cNvSpPr>
            <a:spLocks noChangeShapeType="1"/>
          </p:cNvSpPr>
          <p:nvPr userDrawn="1"/>
        </p:nvSpPr>
        <p:spPr bwMode="auto">
          <a:xfrm>
            <a:off x="1371442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0400" y="108000"/>
            <a:ext cx="1058400" cy="5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3" r:id="rId2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b="1" kern="1200" baseline="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ru-RU" dirty="0" smtClean="0"/>
              <a:t>			СЕНТЯБРЬ, 2023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Догазификация на территории Архангельской области</a:t>
            </a:r>
          </a:p>
          <a:p>
            <a:endParaRPr lang="ru-RU" dirty="0" smtClean="0"/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Кипуров Андрей Иванович</a:t>
            </a:r>
          </a:p>
          <a:p>
            <a:pPr lvl="0"/>
            <a:r>
              <a:rPr lang="ru-RU" b="0" dirty="0" smtClean="0">
                <a:solidFill>
                  <a:srgbClr val="FFFFFF"/>
                </a:solidFill>
              </a:rPr>
              <a:t>Главный инженер – </a:t>
            </a:r>
          </a:p>
          <a:p>
            <a:pPr lvl="0"/>
            <a:r>
              <a:rPr lang="ru-RU" b="0" dirty="0" smtClean="0">
                <a:solidFill>
                  <a:srgbClr val="FFFFFF"/>
                </a:solidFill>
              </a:rPr>
              <a:t>первый заместитель генерального директора</a:t>
            </a:r>
          </a:p>
          <a:p>
            <a:pPr lvl="0"/>
            <a:r>
              <a:rPr lang="ru-RU" b="0" dirty="0" smtClean="0">
                <a:solidFill>
                  <a:srgbClr val="FFFFFF"/>
                </a:solidFill>
              </a:rPr>
              <a:t>ООО «Газпром газораспределение Архангельск»</a:t>
            </a:r>
            <a:endParaRPr lang="ru-RU" b="0" dirty="0">
              <a:solidFill>
                <a:srgbClr val="FFFFFF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396518" y="941616"/>
            <a:ext cx="7502317" cy="3713162"/>
          </a:xfrm>
        </p:spPr>
        <p:txBody>
          <a:bodyPr/>
          <a:lstStyle/>
          <a:p>
            <a:r>
              <a:rPr lang="ru-RU" sz="1200" dirty="0" smtClean="0"/>
              <a:t>       Аварий </a:t>
            </a:r>
            <a:r>
              <a:rPr lang="ru-RU" sz="1200" dirty="0"/>
              <a:t>и несчастных случаев на ОПО Общества не зарегистрировано.</a:t>
            </a:r>
          </a:p>
          <a:p>
            <a:r>
              <a:rPr lang="ru-RU" sz="1200" dirty="0"/>
              <a:t>       В таблице приведена статистика произошедших инцидентов за период с 2014 года по 6 месяцев 2023 года. 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Инциденты на ОПО Общества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1550989" y="4859755"/>
            <a:ext cx="7427912" cy="473976"/>
          </a:xfrm>
        </p:spPr>
        <p:txBody>
          <a:bodyPr/>
          <a:lstStyle/>
          <a:p>
            <a:r>
              <a:rPr lang="ru-RU" dirty="0" err="1"/>
              <a:t>Догазификация</a:t>
            </a:r>
            <a:r>
              <a:rPr lang="ru-RU" dirty="0"/>
              <a:t> на территории Архангельской области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629010"/>
              </p:ext>
            </p:extLst>
          </p:nvPr>
        </p:nvGraphicFramePr>
        <p:xfrm>
          <a:off x="1550988" y="1343507"/>
          <a:ext cx="7215809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374">
                  <a:extLst>
                    <a:ext uri="{9D8B030D-6E8A-4147-A177-3AD203B41FA5}">
                      <a16:colId xmlns:a16="http://schemas.microsoft.com/office/drawing/2014/main" xmlns="" val="1142831212"/>
                    </a:ext>
                  </a:extLst>
                </a:gridCol>
                <a:gridCol w="843139">
                  <a:extLst>
                    <a:ext uri="{9D8B030D-6E8A-4147-A177-3AD203B41FA5}">
                      <a16:colId xmlns:a16="http://schemas.microsoft.com/office/drawing/2014/main" xmlns="" val="1882290833"/>
                    </a:ext>
                  </a:extLst>
                </a:gridCol>
                <a:gridCol w="1328344">
                  <a:extLst>
                    <a:ext uri="{9D8B030D-6E8A-4147-A177-3AD203B41FA5}">
                      <a16:colId xmlns:a16="http://schemas.microsoft.com/office/drawing/2014/main" xmlns="" val="2946068427"/>
                    </a:ext>
                  </a:extLst>
                </a:gridCol>
                <a:gridCol w="4288952">
                  <a:extLst>
                    <a:ext uri="{9D8B030D-6E8A-4147-A177-3AD203B41FA5}">
                      <a16:colId xmlns:a16="http://schemas.microsoft.com/office/drawing/2014/main" xmlns="" val="1973547378"/>
                    </a:ext>
                  </a:extLst>
                </a:gridCol>
              </a:tblGrid>
              <a:tr h="52983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ГОД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Количество инцидентов</a:t>
                      </a:r>
                      <a:r>
                        <a:rPr lang="en-US" sz="1000" dirty="0" smtClean="0"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км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Количество инцидентов</a:t>
                      </a:r>
                      <a:r>
                        <a:rPr lang="ru-RU" sz="1000" baseline="0" dirty="0" smtClean="0">
                          <a:latin typeface="Arial Narrow" panose="020B0606020202030204" pitchFamily="34" charset="0"/>
                        </a:rPr>
                        <a:t> на 100 км газопроводов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Причины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5160384"/>
                  </a:ext>
                </a:extLst>
              </a:tr>
              <a:tr h="26133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2014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4/366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1,092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4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0840327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2015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4/379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1,055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3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2650903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2016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3/402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0,746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3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7570508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2017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2/410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0,487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2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2956412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2018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2/430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0,465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2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5296286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2019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3/445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0,674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2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9869914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2020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1/466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0,214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организацией – 1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0762311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2021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2/521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0,383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2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914305"/>
                  </a:ext>
                </a:extLst>
              </a:tr>
              <a:tr h="2649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2022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2/574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0,348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latin typeface="Arial Narrow" panose="020B0606020202030204" pitchFamily="34" charset="0"/>
                        </a:rPr>
                        <a:t> несогласованных земляных работ организациями – 1 ед.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9075769"/>
                  </a:ext>
                </a:extLst>
              </a:tr>
              <a:tr h="38265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6 месяцев 2023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7142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5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3822" y="2387084"/>
            <a:ext cx="3076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>
          <a:xfrm>
            <a:off x="1550988" y="4859755"/>
            <a:ext cx="7427912" cy="215444"/>
          </a:xfrm>
        </p:spPr>
        <p:txBody>
          <a:bodyPr/>
          <a:lstStyle/>
          <a:p>
            <a:pPr algn="r"/>
            <a:r>
              <a:rPr lang="ru-RU" dirty="0" smtClean="0"/>
              <a:t>			СЕНТЯБРЬ, 2023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создания Общества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550988" y="4859757"/>
            <a:ext cx="7427912" cy="215444"/>
          </a:xfrm>
        </p:spPr>
        <p:txBody>
          <a:bodyPr/>
          <a:lstStyle/>
          <a:p>
            <a:r>
              <a:rPr lang="ru-RU" dirty="0" smtClean="0"/>
              <a:t>Догазификация на территории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6" y="1245393"/>
            <a:ext cx="4658414" cy="310560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857750" y="1334348"/>
            <a:ext cx="4029075" cy="275674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endParaRPr lang="ru-RU" sz="14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916556" y="89764"/>
            <a:ext cx="3970269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2006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</a:t>
            </a:r>
            <a:r>
              <a:rPr kumimoji="0" lang="ru-RU" altLang="ru-RU" sz="1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Архангельский филиал ОАО «</a:t>
            </a:r>
            <a:r>
              <a:rPr kumimoji="0" lang="ru-RU" altLang="ru-RU" sz="1400" b="1" i="0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Газпромрегионгаз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эксплуатируемых газопроводов – </a:t>
            </a:r>
            <a:r>
              <a:rPr lang="ru-RU" altLang="ru-RU" sz="1400" dirty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69 км.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Обособленные подразделения – 1 ед. (п. Плесецк)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2011 год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«ОАО «Газпром газораспределение» филиал в Архангельской области»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</a:t>
            </a:r>
            <a:r>
              <a:rPr lang="ru-RU" altLang="ru-RU" sz="1400" dirty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эксплуатируемых газопроводов – 315 </a:t>
            </a: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км, из них: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г. Архангельск – 40 км;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п. Плесецк – 186 км;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п. Шипицыно – 38 км;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п. Урдома – 24 км;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с. Яренск – 27 км.</a:t>
            </a:r>
            <a:endParaRPr lang="ru-RU" altLang="ru-RU" sz="1400" dirty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 smtClean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552231" y="975795"/>
            <a:ext cx="5426669" cy="3542364"/>
          </a:xfrm>
        </p:spPr>
        <p:txBody>
          <a:bodyPr/>
          <a:lstStyle/>
          <a:p>
            <a:endParaRPr lang="ru-RU" sz="1400" dirty="0" smtClean="0"/>
          </a:p>
          <a:p>
            <a:pPr algn="just"/>
            <a:r>
              <a:rPr lang="ru-RU" sz="1400" dirty="0" smtClean="0"/>
              <a:t>       01.07.2014 </a:t>
            </a:r>
            <a:r>
              <a:rPr lang="ru-RU" sz="1400" dirty="0"/>
              <a:t>г. на основании решения единственного участника (АО «Газпром газораспределение») учреждено </a:t>
            </a:r>
            <a:r>
              <a:rPr lang="ru-RU" sz="1400" b="1" dirty="0"/>
              <a:t>ООО «Газпром газораспределение Архангельск»</a:t>
            </a:r>
            <a:r>
              <a:rPr lang="ru-RU" sz="1400" dirty="0"/>
              <a:t>, с 01.09.2014 г. вся деятельность и сотрудники «</a:t>
            </a:r>
            <a:r>
              <a:rPr lang="ru-RU" sz="1400" dirty="0" smtClean="0"/>
              <a:t>ОАО «Газпром </a:t>
            </a:r>
            <a:r>
              <a:rPr lang="ru-RU" sz="1400" dirty="0"/>
              <a:t>газораспределение» филиал в Архангельской области» переведены во вновь созданное </a:t>
            </a:r>
            <a:r>
              <a:rPr lang="ru-RU" sz="1400" dirty="0" smtClean="0"/>
              <a:t>Общество. </a:t>
            </a:r>
          </a:p>
          <a:p>
            <a:endParaRPr lang="ru-RU" sz="1400" dirty="0"/>
          </a:p>
          <a:p>
            <a:r>
              <a:rPr lang="ru-RU" altLang="ru-RU" sz="1400" dirty="0" smtClean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/>
              <a:t>На </a:t>
            </a:r>
            <a:r>
              <a:rPr lang="ru-RU" altLang="ru-RU" sz="1400" dirty="0"/>
              <a:t>сегодня к</a:t>
            </a:r>
            <a:r>
              <a:rPr lang="ru-RU" sz="1400" dirty="0"/>
              <a:t>оличество эксплуатируемых газопроводов </a:t>
            </a:r>
            <a:r>
              <a:rPr lang="ru-RU" sz="1400" dirty="0" smtClean="0"/>
              <a:t>– </a:t>
            </a:r>
            <a:r>
              <a:rPr lang="ru-RU" sz="1400" dirty="0"/>
              <a:t>574,297 км, из них:</a:t>
            </a:r>
          </a:p>
          <a:p>
            <a:r>
              <a:rPr lang="ru-RU" sz="1400" dirty="0"/>
              <a:t>Обособленное подразделение в г. Архангельск – </a:t>
            </a:r>
            <a:r>
              <a:rPr lang="ru-RU" sz="1400" dirty="0" smtClean="0"/>
              <a:t>163 км (1369 потребителей);</a:t>
            </a:r>
            <a:endParaRPr lang="ru-RU" sz="1400" dirty="0"/>
          </a:p>
          <a:p>
            <a:r>
              <a:rPr lang="ru-RU" sz="1400" dirty="0"/>
              <a:t>Обособленное подразделение в п. Плесецк – </a:t>
            </a:r>
            <a:r>
              <a:rPr lang="ru-RU" sz="1400" dirty="0" smtClean="0"/>
              <a:t>213,05 км (11659 потребителей);</a:t>
            </a:r>
            <a:endParaRPr lang="ru-RU" sz="1400" dirty="0"/>
          </a:p>
          <a:p>
            <a:r>
              <a:rPr lang="ru-RU" sz="1400" dirty="0"/>
              <a:t>Обособленное подразделение в п. Шипицыно – </a:t>
            </a:r>
            <a:r>
              <a:rPr lang="ru-RU" sz="1400" dirty="0" smtClean="0"/>
              <a:t>77,06 км (1078 потребителей);</a:t>
            </a:r>
            <a:endParaRPr lang="ru-RU" sz="1400" dirty="0"/>
          </a:p>
          <a:p>
            <a:r>
              <a:rPr lang="ru-RU" sz="1400" dirty="0"/>
              <a:t>Обособленное подразделение в п. Урдома – 68,374 </a:t>
            </a:r>
            <a:r>
              <a:rPr lang="ru-RU" sz="1400" dirty="0" smtClean="0"/>
              <a:t>км (1285 потребителей);</a:t>
            </a:r>
            <a:endParaRPr lang="ru-RU" sz="1400" dirty="0"/>
          </a:p>
          <a:p>
            <a:r>
              <a:rPr lang="ru-RU" sz="1400" dirty="0"/>
              <a:t>Обособленное подразделение в с. Яренск – 51,917 </a:t>
            </a:r>
            <a:r>
              <a:rPr lang="ru-RU" sz="1400" dirty="0" smtClean="0"/>
              <a:t>км (805 потребителей).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Газпром газораспределение Архангельск сегодня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1550988" y="4851800"/>
            <a:ext cx="7427912" cy="215444"/>
          </a:xfrm>
        </p:spPr>
        <p:txBody>
          <a:bodyPr/>
          <a:lstStyle/>
          <a:p>
            <a:r>
              <a:rPr lang="ru-RU" dirty="0" smtClean="0"/>
              <a:t>Догазификация на территории Архангельской области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2" y="945820"/>
            <a:ext cx="2838801" cy="35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405381" y="941616"/>
            <a:ext cx="7367558" cy="3713162"/>
          </a:xfrm>
        </p:spPr>
        <p:txBody>
          <a:bodyPr/>
          <a:lstStyle/>
          <a:p>
            <a:r>
              <a:rPr lang="ru-RU" sz="1400" dirty="0" smtClean="0"/>
              <a:t>        Общество осуществляет деятельность на основании Лицензии на осуществление эксплуатации взрывопожароопасных производственных объектов </a:t>
            </a:r>
            <a:r>
              <a:rPr lang="en-US" sz="1400" dirty="0" smtClean="0"/>
              <a:t>I, II</a:t>
            </a:r>
            <a:r>
              <a:rPr lang="ru-RU" sz="1400" dirty="0"/>
              <a:t> </a:t>
            </a:r>
            <a:r>
              <a:rPr lang="ru-RU" sz="1400" dirty="0" smtClean="0"/>
              <a:t>и </a:t>
            </a:r>
            <a:r>
              <a:rPr lang="en-US" sz="1400" dirty="0" smtClean="0"/>
              <a:t>III</a:t>
            </a:r>
            <a:r>
              <a:rPr lang="ru-RU" sz="1400" dirty="0" smtClean="0"/>
              <a:t> классов опасности № ВХ-27-004538 от 15.04.2015 г.</a:t>
            </a:r>
          </a:p>
          <a:p>
            <a:r>
              <a:rPr lang="ru-RU" sz="1400" dirty="0" smtClean="0"/>
              <a:t>Адреса осуществления мест деятельности:</a:t>
            </a:r>
          </a:p>
          <a:p>
            <a:pPr>
              <a:buFontTx/>
              <a:buChar char="-"/>
            </a:pPr>
            <a:r>
              <a:rPr lang="ru-RU" sz="1400" dirty="0" smtClean="0"/>
              <a:t>г. Архангельск;</a:t>
            </a:r>
          </a:p>
          <a:p>
            <a:pPr>
              <a:buFontTx/>
              <a:buChar char="-"/>
            </a:pPr>
            <a:r>
              <a:rPr lang="ru-RU" sz="1400" dirty="0"/>
              <a:t>г</a:t>
            </a:r>
            <a:r>
              <a:rPr lang="ru-RU" sz="1400" dirty="0" smtClean="0"/>
              <a:t>. Северодвинск;</a:t>
            </a:r>
          </a:p>
          <a:p>
            <a:pPr>
              <a:buFontTx/>
              <a:buChar char="-"/>
            </a:pPr>
            <a:r>
              <a:rPr lang="ru-RU" sz="1400" dirty="0" smtClean="0"/>
              <a:t>Приморский район;</a:t>
            </a:r>
          </a:p>
          <a:p>
            <a:pPr>
              <a:buFontTx/>
              <a:buChar char="-"/>
            </a:pPr>
            <a:r>
              <a:rPr lang="ru-RU" sz="1400" dirty="0"/>
              <a:t>п</a:t>
            </a:r>
            <a:r>
              <a:rPr lang="ru-RU" sz="1400" dirty="0" smtClean="0"/>
              <a:t>. Плесецк;</a:t>
            </a:r>
          </a:p>
          <a:p>
            <a:pPr>
              <a:buFontTx/>
              <a:buChar char="-"/>
            </a:pPr>
            <a:r>
              <a:rPr lang="ru-RU" sz="1400" dirty="0"/>
              <a:t>г</a:t>
            </a:r>
            <a:r>
              <a:rPr lang="ru-RU" sz="1400" dirty="0" smtClean="0"/>
              <a:t>. Мирный;</a:t>
            </a:r>
          </a:p>
          <a:p>
            <a:pPr>
              <a:buFontTx/>
              <a:buChar char="-"/>
            </a:pPr>
            <a:r>
              <a:rPr lang="ru-RU" sz="1400" dirty="0" smtClean="0"/>
              <a:t>Позиционный район;</a:t>
            </a:r>
          </a:p>
          <a:p>
            <a:pPr>
              <a:buFontTx/>
              <a:buChar char="-"/>
            </a:pPr>
            <a:r>
              <a:rPr lang="ru-RU" sz="1400" dirty="0"/>
              <a:t>г</a:t>
            </a:r>
            <a:r>
              <a:rPr lang="ru-RU" sz="1400" dirty="0" smtClean="0"/>
              <a:t>. Котлас;</a:t>
            </a:r>
          </a:p>
          <a:p>
            <a:pPr>
              <a:buFontTx/>
              <a:buChar char="-"/>
            </a:pPr>
            <a:r>
              <a:rPr lang="ru-RU" sz="1400" dirty="0"/>
              <a:t>п</a:t>
            </a:r>
            <a:r>
              <a:rPr lang="ru-RU" sz="1400" dirty="0" smtClean="0"/>
              <a:t>. Шипицыно </a:t>
            </a:r>
            <a:r>
              <a:rPr lang="ru-RU" sz="1400" dirty="0" err="1" smtClean="0"/>
              <a:t>Котласского</a:t>
            </a:r>
            <a:r>
              <a:rPr lang="ru-RU" sz="1400" dirty="0" smtClean="0"/>
              <a:t> района;</a:t>
            </a:r>
          </a:p>
          <a:p>
            <a:pPr>
              <a:buFontTx/>
              <a:buChar char="-"/>
            </a:pPr>
            <a:r>
              <a:rPr lang="ru-RU" sz="1400" dirty="0" smtClean="0"/>
              <a:t>п. Урдома Ленского района;</a:t>
            </a:r>
          </a:p>
          <a:p>
            <a:pPr>
              <a:buFontTx/>
              <a:buChar char="-"/>
            </a:pPr>
            <a:r>
              <a:rPr lang="ru-RU" sz="1400" dirty="0"/>
              <a:t>с</a:t>
            </a:r>
            <a:r>
              <a:rPr lang="ru-RU" sz="1400" dirty="0" smtClean="0"/>
              <a:t>. Яренск Ленского района;</a:t>
            </a:r>
          </a:p>
          <a:p>
            <a:endParaRPr lang="ru-RU" sz="1400" b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Лицензия </a:t>
            </a:r>
            <a:r>
              <a:rPr lang="ru-RU" sz="2000" dirty="0"/>
              <a:t>на осуществление эксплуатации взрывопожароопасных производственных объектов </a:t>
            </a:r>
            <a:r>
              <a:rPr lang="en-US" sz="2000" dirty="0"/>
              <a:t>I, II</a:t>
            </a:r>
            <a:r>
              <a:rPr lang="ru-RU" sz="2000" dirty="0"/>
              <a:t> и </a:t>
            </a:r>
            <a:r>
              <a:rPr lang="en-US" sz="2000" dirty="0"/>
              <a:t>III</a:t>
            </a:r>
            <a:r>
              <a:rPr lang="ru-RU" sz="2000" dirty="0"/>
              <a:t> классов </a:t>
            </a:r>
            <a:r>
              <a:rPr lang="ru-RU" sz="2000" dirty="0" smtClean="0"/>
              <a:t>опасности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1550989" y="4852061"/>
            <a:ext cx="7427912" cy="473976"/>
          </a:xfrm>
        </p:spPr>
        <p:txBody>
          <a:bodyPr/>
          <a:lstStyle/>
          <a:p>
            <a:r>
              <a:rPr lang="ru-RU" dirty="0" smtClean="0"/>
              <a:t>Догазификация на территории Архангельской области</a:t>
            </a: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43" y="1434769"/>
            <a:ext cx="2289438" cy="32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402538" y="910908"/>
            <a:ext cx="7576362" cy="3713162"/>
          </a:xfrm>
        </p:spPr>
        <p:txBody>
          <a:bodyPr/>
          <a:lstStyle/>
          <a:p>
            <a:pPr algn="just"/>
            <a:r>
              <a:rPr lang="ru-RU" sz="1400" dirty="0" smtClean="0"/>
              <a:t>      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    Опасные производственные объекты внесены в </a:t>
            </a:r>
          </a:p>
          <a:p>
            <a:pPr algn="just"/>
            <a:r>
              <a:rPr lang="ru-RU" sz="1400" dirty="0" smtClean="0"/>
              <a:t>государственный реестр опасных производственных объектов. </a:t>
            </a:r>
          </a:p>
          <a:p>
            <a:pPr algn="just"/>
            <a:r>
              <a:rPr lang="ru-RU" sz="1400" dirty="0" smtClean="0"/>
              <a:t>Обществом получено свидетельство о регистрации </a:t>
            </a:r>
          </a:p>
          <a:p>
            <a:pPr algn="just"/>
            <a:r>
              <a:rPr lang="ru-RU" sz="1400" dirty="0" smtClean="0"/>
              <a:t>опасных производственных А 27-02226 от 10.05.2023 г.</a:t>
            </a:r>
          </a:p>
          <a:p>
            <a:pPr algn="just"/>
            <a:r>
              <a:rPr lang="ru-RU" sz="1400" dirty="0" smtClean="0"/>
              <a:t>В реестре зарегистрировано 13 опасных производственных объектов </a:t>
            </a:r>
          </a:p>
          <a:p>
            <a:pPr algn="just"/>
            <a:r>
              <a:rPr lang="ru-RU" sz="1400" dirty="0" smtClean="0"/>
              <a:t>(далее – ОПО).</a:t>
            </a:r>
          </a:p>
          <a:p>
            <a:pPr algn="just"/>
            <a:r>
              <a:rPr lang="ru-RU" sz="1400" dirty="0" smtClean="0"/>
              <a:t>Распределение по классам опасности:</a:t>
            </a:r>
          </a:p>
          <a:p>
            <a:pPr algn="just"/>
            <a:r>
              <a:rPr lang="ru-RU" sz="1400" dirty="0"/>
              <a:t> </a:t>
            </a:r>
            <a:r>
              <a:rPr lang="en-US" sz="1400" dirty="0"/>
              <a:t> </a:t>
            </a:r>
            <a:r>
              <a:rPr lang="en-US" sz="1400" dirty="0" smtClean="0"/>
              <a:t>- III</a:t>
            </a:r>
            <a:r>
              <a:rPr lang="ru-RU" sz="1400" dirty="0" smtClean="0"/>
              <a:t> класс опасности – 12 ОПО;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- </a:t>
            </a:r>
            <a:r>
              <a:rPr lang="en-US" sz="1400" dirty="0" smtClean="0"/>
              <a:t>IV</a:t>
            </a:r>
            <a:r>
              <a:rPr lang="ru-RU" sz="1400" dirty="0" smtClean="0"/>
              <a:t> класс опасности  - 1 ОПО</a:t>
            </a:r>
            <a:r>
              <a:rPr lang="ru-RU" sz="1400" dirty="0"/>
              <a:t>.</a:t>
            </a:r>
            <a:endParaRPr lang="en-US" sz="1400" dirty="0" smtClean="0"/>
          </a:p>
          <a:p>
            <a:pPr algn="just"/>
            <a:r>
              <a:rPr lang="ru-RU" sz="1400" dirty="0" smtClean="0"/>
              <a:t>Ежегодно происходит прирост новых газопроводов, соответственно</a:t>
            </a:r>
          </a:p>
          <a:p>
            <a:pPr algn="just"/>
            <a:r>
              <a:rPr lang="ru-RU" sz="1400" dirty="0" smtClean="0"/>
              <a:t>Обществом постоянно проводится работа по внесению </a:t>
            </a:r>
          </a:p>
          <a:p>
            <a:pPr algn="just"/>
            <a:r>
              <a:rPr lang="ru-RU" sz="1400" dirty="0" smtClean="0"/>
              <a:t>изменений в сведения, характеризующие ОПО. </a:t>
            </a:r>
          </a:p>
          <a:p>
            <a:pPr algn="just"/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Регистрация опасных производственных объектов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Догазификация на территории Архангельской области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928" y="1125928"/>
            <a:ext cx="2356864" cy="328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Догазификация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Догазификация на территории Архангельской области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354412" y="910908"/>
            <a:ext cx="7624488" cy="3713162"/>
          </a:xfrm>
        </p:spPr>
        <p:txBody>
          <a:bodyPr/>
          <a:lstStyle/>
          <a:p>
            <a:r>
              <a:rPr lang="ru-RU" sz="1300" dirty="0"/>
              <a:t>На сегодняшний день ООО «Газпром газораспределение Архангельск» динамично развивающееся общество.</a:t>
            </a:r>
          </a:p>
          <a:p>
            <a:r>
              <a:rPr lang="ru-RU" sz="1300" dirty="0" smtClean="0"/>
              <a:t>Начиная с 2021 года в </a:t>
            </a:r>
            <a:r>
              <a:rPr lang="ru-RU" sz="1300" dirty="0"/>
              <a:t>эксплуатацию принято – 94,3 км газопроводов, в том числе: </a:t>
            </a:r>
          </a:p>
          <a:p>
            <a:pPr>
              <a:buFontTx/>
              <a:buChar char="-"/>
            </a:pPr>
            <a:r>
              <a:rPr lang="ru-RU" sz="1300" b="1" dirty="0" smtClean="0"/>
              <a:t>по</a:t>
            </a:r>
            <a:r>
              <a:rPr lang="ru-RU" sz="1300" dirty="0" smtClean="0"/>
              <a:t> </a:t>
            </a:r>
            <a:r>
              <a:rPr lang="ru-RU" sz="1300" b="1" dirty="0"/>
              <a:t>Программе развития газоснабжения и газификации</a:t>
            </a:r>
            <a:r>
              <a:rPr lang="en-US" sz="1300" b="1" dirty="0"/>
              <a:t> </a:t>
            </a:r>
            <a:r>
              <a:rPr lang="ru-RU" sz="1300" b="1" dirty="0"/>
              <a:t>Архангельской области на период 2021–2025 гг</a:t>
            </a:r>
            <a:r>
              <a:rPr lang="ru-RU" sz="1300" b="1" dirty="0" smtClean="0"/>
              <a:t>.</a:t>
            </a:r>
          </a:p>
          <a:p>
            <a:pPr indent="0"/>
            <a:r>
              <a:rPr lang="ru-RU" sz="1300" b="1" dirty="0" smtClean="0"/>
              <a:t> </a:t>
            </a:r>
            <a:r>
              <a:rPr lang="ru-RU" sz="1300" b="1" dirty="0"/>
              <a:t>- 34,3 км, в том числе:</a:t>
            </a:r>
          </a:p>
          <a:p>
            <a:r>
              <a:rPr lang="ru-RU" alt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г. Архангельск </a:t>
            </a:r>
            <a:r>
              <a:rPr lang="ru-RU" sz="1300" dirty="0"/>
              <a:t>– 29,9 км;</a:t>
            </a:r>
          </a:p>
          <a:p>
            <a:r>
              <a:rPr lang="ru-RU" alt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п. Плесецк</a:t>
            </a:r>
            <a:r>
              <a:rPr lang="ru-RU" sz="1300" dirty="0"/>
              <a:t> – 4,4 </a:t>
            </a:r>
            <a:r>
              <a:rPr lang="ru-RU" sz="1300" dirty="0" smtClean="0"/>
              <a:t>км.</a:t>
            </a:r>
            <a:endParaRPr lang="ru-RU" sz="1300" b="1" dirty="0"/>
          </a:p>
          <a:p>
            <a:r>
              <a:rPr lang="ru-RU" sz="1300" b="1" dirty="0" smtClean="0"/>
              <a:t>- </a:t>
            </a:r>
            <a:r>
              <a:rPr lang="ru-RU" sz="1300" b="1" dirty="0"/>
              <a:t>по Программе </a:t>
            </a:r>
            <a:r>
              <a:rPr lang="ru-RU" sz="1300" b="1" dirty="0" err="1"/>
              <a:t>догазификации</a:t>
            </a:r>
            <a:r>
              <a:rPr lang="ru-RU" sz="1300" b="1" dirty="0"/>
              <a:t> – 60 км, в том числе:</a:t>
            </a:r>
          </a:p>
          <a:p>
            <a:r>
              <a:rPr lang="ru-RU" alt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г. Архангельск </a:t>
            </a:r>
            <a:r>
              <a:rPr lang="ru-RU" sz="1300" dirty="0"/>
              <a:t>– 35,5 км;</a:t>
            </a:r>
          </a:p>
          <a:p>
            <a:r>
              <a:rPr lang="ru-RU" alt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п. Плесецк</a:t>
            </a:r>
            <a:r>
              <a:rPr lang="ru-RU" sz="1300" dirty="0"/>
              <a:t> – 4,5 км;</a:t>
            </a:r>
          </a:p>
          <a:p>
            <a:r>
              <a:rPr lang="ru-RU" alt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п. Шипицыно </a:t>
            </a:r>
            <a:r>
              <a:rPr lang="ru-RU" sz="1300" dirty="0"/>
              <a:t>– 8 км;</a:t>
            </a:r>
          </a:p>
          <a:p>
            <a:r>
              <a:rPr lang="ru-RU" alt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п. Урдома</a:t>
            </a:r>
            <a:r>
              <a:rPr lang="ru-RU" sz="1300" dirty="0"/>
              <a:t> – 8 км;</a:t>
            </a:r>
          </a:p>
          <a:p>
            <a:r>
              <a:rPr lang="ru-RU" alt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Обособленное подразделение в с. Яренск</a:t>
            </a:r>
            <a:r>
              <a:rPr lang="ru-RU" sz="1300" dirty="0"/>
              <a:t> – 4 км</a:t>
            </a:r>
            <a:r>
              <a:rPr lang="ru-RU" sz="1300" dirty="0" smtClean="0"/>
              <a:t>.</a:t>
            </a:r>
          </a:p>
          <a:p>
            <a:r>
              <a:rPr lang="ru-RU" sz="1300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Планируется построить до 2025 г. по Программе газификации -    254 км газопроводов;</a:t>
            </a:r>
            <a:r>
              <a:rPr lang="en-US" sz="1300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 Программе </a:t>
            </a:r>
            <a:r>
              <a:rPr lang="ru-RU" sz="1300" dirty="0" err="1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спецнадбавки</a:t>
            </a:r>
            <a:r>
              <a:rPr lang="ru-RU" sz="1300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 40 км газопроводов. По </a:t>
            </a:r>
            <a:r>
              <a:rPr lang="ru-RU" sz="1300" dirty="0" err="1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догазификации</a:t>
            </a:r>
            <a:r>
              <a:rPr lang="ru-RU" sz="1300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к концу 2023 году планируется построить 22 км газопроводов.</a:t>
            </a:r>
            <a:endParaRPr lang="ru-RU" sz="1300" dirty="0">
              <a:solidFill>
                <a:schemeClr val="tx2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Вывод</a:t>
            </a:r>
            <a:r>
              <a:rPr 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не взирая на поставленные задачи, большой объем по строительству сетей газораспределения и </a:t>
            </a:r>
            <a:r>
              <a:rPr lang="ru-RU" sz="1300" dirty="0" err="1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газопотребления</a:t>
            </a:r>
            <a:r>
              <a:rPr lang="ru-RU" sz="13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требования промышленной безопасности остаются приоритетными для Общества.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20" y="1738188"/>
            <a:ext cx="3266148" cy="18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4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10" y="1328551"/>
            <a:ext cx="5464087" cy="3434654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 flipH="1">
            <a:off x="1292535" y="1039743"/>
            <a:ext cx="7686365" cy="1840955"/>
          </a:xfrm>
        </p:spPr>
        <p:txBody>
          <a:bodyPr/>
          <a:lstStyle/>
          <a:p>
            <a:pPr algn="just"/>
            <a:r>
              <a:rPr lang="ru-RU" sz="1400" dirty="0" smtClean="0"/>
              <a:t>        В Обществе организован и выполняется многоуровневый производственный контроль на опасных производственных объектах. Согласно план – графика проводятся проверки </a:t>
            </a:r>
            <a:r>
              <a:rPr lang="ru-RU" sz="1400" dirty="0"/>
              <a:t>производственного контроля за соблюдением требований промышленной </a:t>
            </a:r>
            <a:r>
              <a:rPr lang="ru-RU" sz="1400" dirty="0" smtClean="0"/>
              <a:t>безопасности. Осуществляется контроль устранения замечаний согласно установленных</a:t>
            </a:r>
            <a:r>
              <a:rPr lang="ru-RU" sz="1400" dirty="0"/>
              <a:t> сроков</a:t>
            </a:r>
            <a:r>
              <a:rPr lang="ru-RU" sz="1400" dirty="0" smtClean="0"/>
              <a:t> в актах проверок. </a:t>
            </a:r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настоящее время внедряется система проведения дистанционных проверок подразделений согласно ежемесячных графиков.</a:t>
            </a:r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Обеспечение промышленной безопасности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err="1" smtClean="0"/>
              <a:t>Догазификация</a:t>
            </a:r>
            <a:r>
              <a:rPr lang="ru-RU" dirty="0" smtClean="0"/>
              <a:t> на территории Архангельской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81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Обеспечение промышленной безопасности. Мероприятия по профилактике.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417983" y="882413"/>
            <a:ext cx="7500730" cy="5561522"/>
          </a:xfrm>
        </p:spPr>
        <p:txBody>
          <a:bodyPr anchor="t"/>
          <a:lstStyle/>
          <a:p>
            <a:pPr algn="just">
              <a:spcBef>
                <a:spcPts val="0"/>
              </a:spcBef>
            </a:pPr>
            <a:r>
              <a:rPr lang="ru-RU" sz="1200" dirty="0" smtClean="0">
                <a:solidFill>
                  <a:schemeClr val="tx2"/>
                </a:solidFill>
              </a:rPr>
              <a:t>      </a:t>
            </a:r>
            <a:r>
              <a:rPr lang="ru-RU" sz="1300" dirty="0" smtClean="0">
                <a:solidFill>
                  <a:schemeClr val="tx2"/>
                </a:solidFill>
              </a:rPr>
              <a:t>Согласно анализа – основной причиной произошедших инцидентов является проведение сторонними организациями несанкционированных земляных работ механизированным способом в охранных зонах сетей газораспределения.</a:t>
            </a:r>
          </a:p>
          <a:p>
            <a:pPr algn="just">
              <a:spcBef>
                <a:spcPts val="0"/>
              </a:spcBef>
            </a:pPr>
            <a:r>
              <a:rPr lang="ru-RU" sz="1300" dirty="0" smtClean="0">
                <a:solidFill>
                  <a:schemeClr val="tx2"/>
                </a:solidFill>
              </a:rPr>
              <a:t>     В целях минимизации рисков подобных инцидентов разрабатываются следующие мероприятия:</a:t>
            </a:r>
          </a:p>
          <a:p>
            <a:pPr algn="just">
              <a:spcBef>
                <a:spcPts val="0"/>
              </a:spcBef>
            </a:pPr>
            <a:endParaRPr lang="ru-RU" sz="1300" dirty="0" smtClean="0">
              <a:solidFill>
                <a:schemeClr val="tx2"/>
              </a:solidFill>
            </a:endParaRPr>
          </a:p>
          <a:p>
            <a:pPr marL="171450" indent="-171450" algn="just">
              <a:spcBef>
                <a:spcPts val="0"/>
              </a:spcBef>
              <a:buFontTx/>
              <a:buChar char="-"/>
            </a:pPr>
            <a:r>
              <a:rPr lang="ru-RU" sz="1300" dirty="0" smtClean="0">
                <a:solidFill>
                  <a:schemeClr val="tx2"/>
                </a:solidFill>
              </a:rPr>
              <a:t>проводится </a:t>
            </a:r>
            <a:r>
              <a:rPr lang="ru-RU" sz="1300" dirty="0">
                <a:solidFill>
                  <a:schemeClr val="tx2"/>
                </a:solidFill>
              </a:rPr>
              <a:t>информирование населения, строительных организаций о наличии сетей газораспределения в населенном пункте через публикации в газетах, трансляции видеороликов на больших экранах (г. Архангельск, г. Мирный), </a:t>
            </a:r>
            <a:r>
              <a:rPr lang="ru-RU" sz="1300" dirty="0" smtClean="0">
                <a:solidFill>
                  <a:schemeClr val="tx2"/>
                </a:solidFill>
              </a:rPr>
              <a:t>размещение информации Общества на сайтах </a:t>
            </a:r>
            <a:r>
              <a:rPr lang="ru-RU" sz="1300" dirty="0">
                <a:solidFill>
                  <a:schemeClr val="tx2"/>
                </a:solidFill>
              </a:rPr>
              <a:t>городских округов и МО, а </a:t>
            </a:r>
            <a:r>
              <a:rPr lang="ru-RU" sz="1300" dirty="0" smtClean="0">
                <a:solidFill>
                  <a:schemeClr val="tx2"/>
                </a:solidFill>
              </a:rPr>
              <a:t>также в социальных сетях </a:t>
            </a:r>
            <a:r>
              <a:rPr lang="ru-RU" sz="1300" dirty="0">
                <a:solidFill>
                  <a:schemeClr val="tx2"/>
                </a:solidFill>
              </a:rPr>
              <a:t>Общества</a:t>
            </a:r>
            <a:r>
              <a:rPr lang="ru-RU" sz="1300" dirty="0" smtClean="0">
                <a:solidFill>
                  <a:schemeClr val="tx2"/>
                </a:solidFill>
              </a:rPr>
              <a:t>;</a:t>
            </a:r>
            <a:endParaRPr lang="ru-RU" sz="1300" dirty="0">
              <a:solidFill>
                <a:schemeClr val="tx2"/>
              </a:solidFill>
            </a:endParaRPr>
          </a:p>
          <a:p>
            <a:pPr marL="171450" indent="-171450" algn="just">
              <a:spcBef>
                <a:spcPts val="0"/>
              </a:spcBef>
              <a:buFontTx/>
              <a:buChar char="-"/>
            </a:pPr>
            <a:r>
              <a:rPr lang="ru-RU" sz="1300" dirty="0" smtClean="0">
                <a:solidFill>
                  <a:schemeClr val="tx2"/>
                </a:solidFill>
              </a:rPr>
              <a:t>направляются </a:t>
            </a:r>
            <a:r>
              <a:rPr lang="ru-RU" sz="1300" dirty="0" err="1">
                <a:solidFill>
                  <a:schemeClr val="tx2"/>
                </a:solidFill>
              </a:rPr>
              <a:t>контрольно</a:t>
            </a:r>
            <a:r>
              <a:rPr lang="ru-RU" sz="1300" dirty="0">
                <a:solidFill>
                  <a:schemeClr val="tx2"/>
                </a:solidFill>
              </a:rPr>
              <a:t> – </a:t>
            </a:r>
            <a:r>
              <a:rPr lang="ru-RU" sz="1300" dirty="0" smtClean="0">
                <a:solidFill>
                  <a:schemeClr val="tx2"/>
                </a:solidFill>
              </a:rPr>
              <a:t>исполнительные </a:t>
            </a:r>
            <a:r>
              <a:rPr lang="ru-RU" sz="1300" dirty="0">
                <a:solidFill>
                  <a:schemeClr val="tx2"/>
                </a:solidFill>
              </a:rPr>
              <a:t>съемки по построенным сетям газораспределения в городские округа </a:t>
            </a:r>
            <a:r>
              <a:rPr lang="ru-RU" sz="1300" dirty="0" smtClean="0">
                <a:solidFill>
                  <a:schemeClr val="tx2"/>
                </a:solidFill>
              </a:rPr>
              <a:t>и муниципальные образования Архангельской </a:t>
            </a:r>
            <a:r>
              <a:rPr lang="ru-RU" sz="1300" dirty="0">
                <a:solidFill>
                  <a:schemeClr val="tx2"/>
                </a:solidFill>
              </a:rPr>
              <a:t>области; </a:t>
            </a:r>
          </a:p>
          <a:p>
            <a:pPr marL="171450" indent="-171450" algn="just">
              <a:spcBef>
                <a:spcPts val="0"/>
              </a:spcBef>
              <a:buFontTx/>
              <a:buChar char="-"/>
            </a:pPr>
            <a:r>
              <a:rPr lang="ru-RU" sz="1300" dirty="0" smtClean="0">
                <a:solidFill>
                  <a:schemeClr val="tx2"/>
                </a:solidFill>
              </a:rPr>
              <a:t>разработаны Порядки взаимодействия с городскими округами, муниципальными образованиями Архангельской области (</a:t>
            </a:r>
            <a:r>
              <a:rPr lang="ru-RU" sz="1300" dirty="0" err="1" smtClean="0">
                <a:solidFill>
                  <a:schemeClr val="tx2"/>
                </a:solidFill>
              </a:rPr>
              <a:t>г.г</a:t>
            </a:r>
            <a:r>
              <a:rPr lang="ru-RU" sz="1300" dirty="0" smtClean="0">
                <a:solidFill>
                  <a:schemeClr val="tx2"/>
                </a:solidFill>
              </a:rPr>
              <a:t>. Архангельск, Северодвинск, Котлас, Мирный, МО «</a:t>
            </a:r>
            <a:r>
              <a:rPr lang="ru-RU" sz="1300" dirty="0" err="1" smtClean="0">
                <a:solidFill>
                  <a:schemeClr val="tx2"/>
                </a:solidFill>
              </a:rPr>
              <a:t>Талажское</a:t>
            </a:r>
            <a:r>
              <a:rPr lang="ru-RU" sz="1300" dirty="0" smtClean="0">
                <a:solidFill>
                  <a:schemeClr val="tx2"/>
                </a:solidFill>
              </a:rPr>
              <a:t>», МО «</a:t>
            </a:r>
            <a:r>
              <a:rPr lang="ru-RU" sz="1300" dirty="0" err="1" smtClean="0">
                <a:solidFill>
                  <a:schemeClr val="tx2"/>
                </a:solidFill>
              </a:rPr>
              <a:t>Уемское</a:t>
            </a:r>
            <a:r>
              <a:rPr lang="ru-RU" sz="1300" dirty="0" smtClean="0">
                <a:solidFill>
                  <a:schemeClr val="tx2"/>
                </a:solidFill>
              </a:rPr>
              <a:t>», «МО «Боброво-</a:t>
            </a:r>
            <a:r>
              <a:rPr lang="ru-RU" sz="1300" dirty="0" err="1" smtClean="0">
                <a:solidFill>
                  <a:schemeClr val="tx2"/>
                </a:solidFill>
              </a:rPr>
              <a:t>Лявленское</a:t>
            </a:r>
            <a:r>
              <a:rPr lang="ru-RU" sz="1300" dirty="0" smtClean="0">
                <a:solidFill>
                  <a:schemeClr val="tx2"/>
                </a:solidFill>
              </a:rPr>
              <a:t>», МО «Приморское», </a:t>
            </a:r>
            <a:r>
              <a:rPr lang="ru-RU" sz="1300" dirty="0" err="1" smtClean="0">
                <a:solidFill>
                  <a:schemeClr val="tx2"/>
                </a:solidFill>
              </a:rPr>
              <a:t>Плесецкий</a:t>
            </a:r>
            <a:r>
              <a:rPr lang="ru-RU" sz="1300" dirty="0" smtClean="0">
                <a:solidFill>
                  <a:schemeClr val="tx2"/>
                </a:solidFill>
              </a:rPr>
              <a:t> муниципальный округ, МО «</a:t>
            </a:r>
            <a:r>
              <a:rPr lang="ru-RU" sz="1300" dirty="0" err="1" smtClean="0">
                <a:solidFill>
                  <a:schemeClr val="tx2"/>
                </a:solidFill>
              </a:rPr>
              <a:t>Урдомское</a:t>
            </a:r>
            <a:r>
              <a:rPr lang="ru-RU" sz="1300" dirty="0" smtClean="0">
                <a:solidFill>
                  <a:schemeClr val="tx2"/>
                </a:solidFill>
              </a:rPr>
              <a:t>», МО «Сафроновское») по предупреждению </a:t>
            </a:r>
            <a:r>
              <a:rPr lang="ru-RU" sz="1300" dirty="0">
                <a:solidFill>
                  <a:schemeClr val="tx2"/>
                </a:solidFill>
              </a:rPr>
              <a:t>аварий </a:t>
            </a:r>
            <a:r>
              <a:rPr lang="ru-RU" sz="1300" dirty="0" smtClean="0">
                <a:solidFill>
                  <a:schemeClr val="tx2"/>
                </a:solidFill>
              </a:rPr>
              <a:t>на </a:t>
            </a:r>
            <a:r>
              <a:rPr lang="ru-RU" sz="1300" dirty="0">
                <a:solidFill>
                  <a:schemeClr val="tx2"/>
                </a:solidFill>
              </a:rPr>
              <a:t>сетях </a:t>
            </a:r>
            <a:r>
              <a:rPr lang="ru-RU" sz="1300" dirty="0" smtClean="0">
                <a:solidFill>
                  <a:schemeClr val="tx2"/>
                </a:solidFill>
              </a:rPr>
              <a:t>газораспределения;</a:t>
            </a:r>
          </a:p>
          <a:p>
            <a:pPr marL="171450" indent="-171450" algn="just">
              <a:spcBef>
                <a:spcPts val="0"/>
              </a:spcBef>
              <a:buFontTx/>
              <a:buChar char="-"/>
            </a:pPr>
            <a:r>
              <a:rPr lang="ru-RU" sz="1300" dirty="0" smtClean="0">
                <a:solidFill>
                  <a:schemeClr val="tx2"/>
                </a:solidFill>
              </a:rPr>
              <a:t>заключаются </a:t>
            </a:r>
            <a:r>
              <a:rPr lang="ru-RU" sz="1300" dirty="0">
                <a:solidFill>
                  <a:schemeClr val="tx2"/>
                </a:solidFill>
              </a:rPr>
              <a:t>договоры по совместному обеспечению безопасной эксплуатации сооружений и инженерных коммуникаций со смежными сетевыми </a:t>
            </a:r>
            <a:r>
              <a:rPr lang="ru-RU" sz="1300" dirty="0" smtClean="0">
                <a:solidFill>
                  <a:schemeClr val="tx2"/>
                </a:solidFill>
              </a:rPr>
              <a:t>организациями (АГТС, </a:t>
            </a:r>
            <a:r>
              <a:rPr lang="ru-RU" sz="1300" dirty="0" err="1" smtClean="0">
                <a:solidFill>
                  <a:schemeClr val="tx2"/>
                </a:solidFill>
              </a:rPr>
              <a:t>Архангельскоблгаз</a:t>
            </a:r>
            <a:r>
              <a:rPr lang="ru-RU" sz="1300" dirty="0" smtClean="0">
                <a:solidFill>
                  <a:schemeClr val="tx2"/>
                </a:solidFill>
              </a:rPr>
              <a:t>, </a:t>
            </a:r>
            <a:r>
              <a:rPr lang="ru-RU" sz="1300" dirty="0" err="1" smtClean="0">
                <a:solidFill>
                  <a:schemeClr val="tx2"/>
                </a:solidFill>
              </a:rPr>
              <a:t>Архоблэнерго</a:t>
            </a:r>
            <a:r>
              <a:rPr lang="ru-RU" sz="1300" dirty="0" smtClean="0">
                <a:solidFill>
                  <a:schemeClr val="tx2"/>
                </a:solidFill>
              </a:rPr>
              <a:t>, Водоканал, АСЭП, МРСК, РЖД, Ростелеком, </a:t>
            </a:r>
            <a:r>
              <a:rPr lang="ru-RU" sz="1300" dirty="0" err="1" smtClean="0">
                <a:solidFill>
                  <a:schemeClr val="tx2"/>
                </a:solidFill>
              </a:rPr>
              <a:t>Мирнинская</a:t>
            </a:r>
            <a:r>
              <a:rPr lang="ru-RU" sz="1300" dirty="0" smtClean="0">
                <a:solidFill>
                  <a:schemeClr val="tx2"/>
                </a:solidFill>
              </a:rPr>
              <a:t> ЖКК, Плесецк – ресурс, Газпром </a:t>
            </a:r>
            <a:r>
              <a:rPr lang="ru-RU" sz="1300" dirty="0" err="1" smtClean="0">
                <a:solidFill>
                  <a:schemeClr val="tx2"/>
                </a:solidFill>
              </a:rPr>
              <a:t>трансгаз</a:t>
            </a:r>
            <a:r>
              <a:rPr lang="ru-RU" sz="1300" dirty="0" smtClean="0">
                <a:solidFill>
                  <a:schemeClr val="tx2"/>
                </a:solidFill>
              </a:rPr>
              <a:t> Ухта, </a:t>
            </a:r>
            <a:r>
              <a:rPr lang="ru-RU" sz="1300" dirty="0" err="1" smtClean="0">
                <a:solidFill>
                  <a:schemeClr val="tx2"/>
                </a:solidFill>
              </a:rPr>
              <a:t>Газпромэнерго</a:t>
            </a:r>
            <a:r>
              <a:rPr lang="ru-RU" sz="1300" dirty="0" smtClean="0">
                <a:solidFill>
                  <a:schemeClr val="tx2"/>
                </a:solidFill>
              </a:rPr>
              <a:t>, </a:t>
            </a:r>
            <a:r>
              <a:rPr lang="ru-RU" sz="1300" dirty="0" err="1" smtClean="0">
                <a:solidFill>
                  <a:schemeClr val="tx2"/>
                </a:solidFill>
              </a:rPr>
              <a:t>Транснефть</a:t>
            </a:r>
            <a:r>
              <a:rPr lang="ru-RU" sz="1300" dirty="0" smtClean="0">
                <a:solidFill>
                  <a:schemeClr val="tx2"/>
                </a:solidFill>
              </a:rPr>
              <a:t> - Север и т.д.);</a:t>
            </a:r>
          </a:p>
          <a:p>
            <a:pPr algn="just">
              <a:spcBef>
                <a:spcPts val="0"/>
              </a:spcBef>
            </a:pPr>
            <a:endParaRPr lang="ru-RU" dirty="0">
              <a:solidFill>
                <a:schemeClr val="tx2"/>
              </a:solidFill>
            </a:endParaRPr>
          </a:p>
          <a:p>
            <a:pPr marL="171450" indent="-171450" algn="just">
              <a:spcBef>
                <a:spcPts val="0"/>
              </a:spcBef>
              <a:buFontTx/>
              <a:buChar char="-"/>
            </a:pPr>
            <a:endParaRPr lang="ru-RU" dirty="0" smtClean="0">
              <a:solidFill>
                <a:schemeClr val="tx2"/>
              </a:solidFill>
            </a:endParaRPr>
          </a:p>
          <a:p>
            <a:pPr marL="171450" indent="-171450" algn="just">
              <a:buFontTx/>
              <a:buChar char="-"/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just"/>
            <a:endParaRPr lang="ru-RU" sz="1200" dirty="0" smtClean="0">
              <a:solidFill>
                <a:schemeClr val="tx2"/>
              </a:solidFill>
            </a:endParaRPr>
          </a:p>
          <a:p>
            <a:pPr algn="just"/>
            <a:endParaRPr lang="ru-RU" sz="1200" dirty="0" smtClean="0">
              <a:solidFill>
                <a:schemeClr val="tx2"/>
              </a:solidFill>
            </a:endParaRPr>
          </a:p>
          <a:p>
            <a:pPr marL="171450" indent="-171450">
              <a:buFontTx/>
              <a:buChar char="-"/>
            </a:pPr>
            <a:endParaRPr lang="ru-RU" sz="1200" dirty="0" smtClean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/>
              <a:t/>
            </a:r>
            <a:br>
              <a:rPr lang="ru-RU" b="1" dirty="0"/>
            </a:b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7982" y="4770783"/>
            <a:ext cx="750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Догазификация на территории Архангельской области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471641" y="950664"/>
            <a:ext cx="7453698" cy="3713162"/>
          </a:xfrm>
        </p:spPr>
        <p:txBody>
          <a:bodyPr/>
          <a:lstStyle/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dirty="0">
                <a:solidFill>
                  <a:schemeClr val="tx2"/>
                </a:solidFill>
              </a:rPr>
              <a:t>направляются уведомления собственникам земельных участков и инженерных коммуникаций, расположенных в зоне проведения работ по строительству сетей газораспределения, о завершении </a:t>
            </a:r>
            <a:r>
              <a:rPr lang="ru-RU" sz="1400" dirty="0" err="1">
                <a:solidFill>
                  <a:schemeClr val="tx2"/>
                </a:solidFill>
              </a:rPr>
              <a:t>строительно</a:t>
            </a:r>
            <a:r>
              <a:rPr lang="ru-RU" sz="1400" dirty="0">
                <a:solidFill>
                  <a:schemeClr val="tx2"/>
                </a:solidFill>
              </a:rPr>
              <a:t> – монтажных работ объектов газораспределения</a:t>
            </a:r>
            <a:r>
              <a:rPr lang="ru-RU" sz="1400" dirty="0" smtClean="0">
                <a:solidFill>
                  <a:schemeClr val="tx2"/>
                </a:solidFill>
              </a:rPr>
              <a:t>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</a:rPr>
              <a:t>осуществляется </a:t>
            </a:r>
            <a:r>
              <a:rPr lang="ru-RU" sz="1400" dirty="0">
                <a:solidFill>
                  <a:schemeClr val="tx2"/>
                </a:solidFill>
              </a:rPr>
              <a:t>взаимодействие с организациями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ru-RU" sz="1400" dirty="0">
                <a:solidFill>
                  <a:schemeClr val="tx2"/>
                </a:solidFill>
              </a:rPr>
              <a:t>выполняющими работы по содержанию автомобильных дорог общего пользования на территориях присутствия Общества (проведение инструктажей</a:t>
            </a:r>
            <a:r>
              <a:rPr lang="ru-RU" sz="1400" dirty="0" smtClean="0">
                <a:solidFill>
                  <a:schemeClr val="tx2"/>
                </a:solidFill>
              </a:rPr>
              <a:t>) – </a:t>
            </a:r>
            <a:r>
              <a:rPr lang="ru-RU" sz="1400" dirty="0" err="1" smtClean="0">
                <a:solidFill>
                  <a:schemeClr val="tx2"/>
                </a:solidFill>
              </a:rPr>
              <a:t>Котласское</a:t>
            </a:r>
            <a:r>
              <a:rPr lang="ru-RU" sz="1400" dirty="0" smtClean="0">
                <a:solidFill>
                  <a:schemeClr val="tx2"/>
                </a:solidFill>
              </a:rPr>
              <a:t> ДРСУ (с. Яренск, п. Урдома), ИП </a:t>
            </a:r>
            <a:r>
              <a:rPr lang="ru-RU" sz="1400" dirty="0" err="1" smtClean="0">
                <a:solidFill>
                  <a:schemeClr val="tx2"/>
                </a:solidFill>
              </a:rPr>
              <a:t>Стрекаловская</a:t>
            </a:r>
            <a:r>
              <a:rPr lang="ru-RU" sz="1400" dirty="0" smtClean="0">
                <a:solidFill>
                  <a:schemeClr val="tx2"/>
                </a:solidFill>
              </a:rPr>
              <a:t> Н.А. (п. Шипицыно), ИП Новиков А.Н. (</a:t>
            </a:r>
            <a:r>
              <a:rPr lang="ru-RU" sz="1400" dirty="0" err="1" smtClean="0">
                <a:solidFill>
                  <a:schemeClr val="tx2"/>
                </a:solidFill>
              </a:rPr>
              <a:t>п.Рикасиха</a:t>
            </a:r>
            <a:r>
              <a:rPr lang="ru-RU" sz="1400" dirty="0" smtClean="0">
                <a:solidFill>
                  <a:schemeClr val="tx2"/>
                </a:solidFill>
              </a:rPr>
              <a:t>), ИП Шарыпова А.С. (Приморский район), ИП Бородина И.Ю. (п. Плесецк, </a:t>
            </a:r>
            <a:r>
              <a:rPr lang="ru-RU" sz="1400" dirty="0" err="1" smtClean="0">
                <a:solidFill>
                  <a:schemeClr val="tx2"/>
                </a:solidFill>
              </a:rPr>
              <a:t>г.Мирный</a:t>
            </a:r>
            <a:r>
              <a:rPr lang="ru-RU" sz="1400" dirty="0" smtClean="0">
                <a:solidFill>
                  <a:schemeClr val="tx2"/>
                </a:solidFill>
              </a:rPr>
              <a:t>);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dirty="0">
                <a:solidFill>
                  <a:schemeClr val="tx2"/>
                </a:solidFill>
              </a:rPr>
              <a:t>постоянно повышается компетенция работников Общества в области промышленной безопасности в виде инструктажей, </a:t>
            </a:r>
            <a:r>
              <a:rPr lang="ru-RU" sz="1400" dirty="0" smtClean="0">
                <a:solidFill>
                  <a:schemeClr val="tx2"/>
                </a:solidFill>
              </a:rPr>
              <a:t>обучений, аттестаций и </a:t>
            </a:r>
            <a:r>
              <a:rPr lang="ru-RU" sz="1400" dirty="0">
                <a:solidFill>
                  <a:schemeClr val="tx2"/>
                </a:solidFill>
              </a:rPr>
              <a:t>информационных </a:t>
            </a:r>
            <a:r>
              <a:rPr lang="ru-RU" sz="1400" dirty="0" smtClean="0">
                <a:solidFill>
                  <a:schemeClr val="tx2"/>
                </a:solidFill>
              </a:rPr>
              <a:t>писем;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dirty="0">
                <a:solidFill>
                  <a:schemeClr val="tx2"/>
                </a:solidFill>
              </a:rPr>
              <a:t>организован и осуществляется производственный контроль за эксплуатацией опасных производственных </a:t>
            </a:r>
            <a:r>
              <a:rPr lang="ru-RU" sz="1400" dirty="0" smtClean="0">
                <a:solidFill>
                  <a:schemeClr val="tx2"/>
                </a:solidFill>
              </a:rPr>
              <a:t>объектов Общества;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</a:rPr>
              <a:t>проводятся </a:t>
            </a:r>
            <a:r>
              <a:rPr lang="ru-RU" sz="1400" dirty="0">
                <a:solidFill>
                  <a:schemeClr val="tx2"/>
                </a:solidFill>
              </a:rPr>
              <a:t>выборочные внеплановые </a:t>
            </a:r>
            <a:r>
              <a:rPr lang="ru-RU" sz="1400" dirty="0" smtClean="0">
                <a:solidFill>
                  <a:schemeClr val="tx2"/>
                </a:solidFill>
              </a:rPr>
              <a:t>проверки </a:t>
            </a:r>
            <a:r>
              <a:rPr lang="ru-RU" sz="1400" dirty="0">
                <a:solidFill>
                  <a:schemeClr val="tx2"/>
                </a:solidFill>
              </a:rPr>
              <a:t>для осуществления контроля в охранных зонах сетей газораспределения, выполняющими </a:t>
            </a:r>
            <a:r>
              <a:rPr lang="ru-RU" sz="1400" dirty="0" smtClean="0">
                <a:solidFill>
                  <a:schemeClr val="tx2"/>
                </a:solidFill>
              </a:rPr>
              <a:t>земляные работы </a:t>
            </a:r>
            <a:r>
              <a:rPr lang="ru-RU" sz="1400" dirty="0">
                <a:solidFill>
                  <a:schemeClr val="tx2"/>
                </a:solidFill>
              </a:rPr>
              <a:t>сторонние </a:t>
            </a:r>
            <a:r>
              <a:rPr lang="ru-RU" sz="1400" dirty="0" smtClean="0">
                <a:solidFill>
                  <a:schemeClr val="tx2"/>
                </a:solidFill>
              </a:rPr>
              <a:t>организации.</a:t>
            </a:r>
          </a:p>
          <a:p>
            <a:pPr indent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2"/>
                </a:solidFill>
              </a:rPr>
              <a:t>        По каждому инциденту работа по производится возмещению ущерба с виновного лица.</a:t>
            </a:r>
          </a:p>
          <a:p>
            <a:pPr indent="0" algn="just"/>
            <a:r>
              <a:rPr lang="ru-RU" sz="1400" dirty="0" smtClean="0">
                <a:solidFill>
                  <a:schemeClr val="tx2"/>
                </a:solidFill>
              </a:rPr>
              <a:t>        </a:t>
            </a:r>
            <a:endParaRPr lang="ru-RU" sz="1400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endParaRPr lang="ru-RU" sz="14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Обеспечение промышленной безопасности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1550989" y="4842713"/>
            <a:ext cx="7427912" cy="473976"/>
          </a:xfrm>
        </p:spPr>
        <p:txBody>
          <a:bodyPr/>
          <a:lstStyle/>
          <a:p>
            <a:r>
              <a:rPr lang="ru-RU" dirty="0" smtClean="0"/>
              <a:t>Догазификация на территории Архангельской области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467837"/>
      </p:ext>
    </p:extLst>
  </p:cSld>
  <p:clrMapOvr>
    <a:masterClrMapping/>
  </p:clrMapOvr>
</p:sld>
</file>

<file path=ppt/theme/theme1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1148</Words>
  <Application>Microsoft Office PowerPoint</Application>
  <PresentationFormat>Экран (16:9)</PresentationFormat>
  <Paragraphs>174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4_Специальное оформление</vt:lpstr>
      <vt:lpstr>5_Специальное оформление</vt:lpstr>
      <vt:lpstr>7_Специальное оформление</vt:lpstr>
      <vt:lpstr>Презентация PowerPoint</vt:lpstr>
      <vt:lpstr>История создания Общества</vt:lpstr>
      <vt:lpstr>Газпром газораспределение Архангельск сегодня</vt:lpstr>
      <vt:lpstr>Лицензия на осуществление эксплуатации взрывопожароопасных производственных объектов I, II и III классов опасности</vt:lpstr>
      <vt:lpstr>Регистрация опасных производственных объектов</vt:lpstr>
      <vt:lpstr>Догазификация </vt:lpstr>
      <vt:lpstr>Обеспечение промышленной безопасности</vt:lpstr>
      <vt:lpstr>Обеспечение промышленной безопасности. Мероприятия по профилактике.</vt:lpstr>
      <vt:lpstr>Обеспечение промышленной безопасности</vt:lpstr>
      <vt:lpstr>Инциденты на ОПО Общества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Проневская ПА</cp:lastModifiedBy>
  <cp:revision>204</cp:revision>
  <cp:lastPrinted>2023-09-21T07:36:55Z</cp:lastPrinted>
  <dcterms:created xsi:type="dcterms:W3CDTF">2016-02-05T10:31:15Z</dcterms:created>
  <dcterms:modified xsi:type="dcterms:W3CDTF">2023-09-25T06:36:06Z</dcterms:modified>
</cp:coreProperties>
</file>